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  <p:sldMasterId id="2147483940" r:id="rId7"/>
  </p:sldMasterIdLst>
  <p:notesMasterIdLst>
    <p:notesMasterId r:id="rId26"/>
  </p:notesMasterIdLst>
  <p:handoutMasterIdLst>
    <p:handoutMasterId r:id="rId27"/>
  </p:handoutMasterIdLst>
  <p:sldIdLst>
    <p:sldId id="303" r:id="rId8"/>
    <p:sldId id="726" r:id="rId9"/>
    <p:sldId id="979" r:id="rId10"/>
    <p:sldId id="980" r:id="rId11"/>
    <p:sldId id="668" r:id="rId12"/>
    <p:sldId id="670" r:id="rId13"/>
    <p:sldId id="930" r:id="rId14"/>
    <p:sldId id="635" r:id="rId15"/>
    <p:sldId id="953" r:id="rId16"/>
    <p:sldId id="931" r:id="rId17"/>
    <p:sldId id="981" r:id="rId18"/>
    <p:sldId id="982" r:id="rId19"/>
    <p:sldId id="962" r:id="rId20"/>
    <p:sldId id="983" r:id="rId21"/>
    <p:sldId id="984" r:id="rId22"/>
    <p:sldId id="963" r:id="rId23"/>
    <p:sldId id="936" r:id="rId24"/>
    <p:sldId id="704" r:id="rId25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RIXX Software" initials="GG" lastIdx="1" clrIdx="0">
    <p:extLst>
      <p:ext uri="{19B8F6BF-5375-455C-9EA6-DF929625EA0E}">
        <p15:presenceInfo xmlns:p15="http://schemas.microsoft.com/office/powerpoint/2012/main" userId="MATRIXX Softwar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5C88D0"/>
    <a:srgbClr val="FFFFCC"/>
    <a:srgbClr val="C1E442"/>
    <a:srgbClr val="FFFF99"/>
    <a:srgbClr val="C6D254"/>
    <a:srgbClr val="00000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20" autoAdjust="0"/>
    <p:restoredTop sz="92197" autoAdjust="0"/>
  </p:normalViewPr>
  <p:slideViewPr>
    <p:cSldViewPr snapToGrid="0">
      <p:cViewPr varScale="1">
        <p:scale>
          <a:sx n="94" d="100"/>
          <a:sy n="94" d="100"/>
        </p:scale>
        <p:origin x="174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186" y="-105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commentAuthors" Target="commentAuthor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4/19/2024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4/19/2024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814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3366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848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2024/4/19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220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2024/4/19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2189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2024/4/19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9195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2024/4/19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702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2024/4/19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1468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2024/4/19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691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2024/4/19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179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25610684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9303506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2024/4/19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831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2024/4/19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330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2024/4/19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227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2024/4/19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516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938327" y="6413501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971266" y="6423758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S5-241116 CH exec report from SA5#154</a:t>
            </a: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2024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  <p:sldLayoutId id="2147483952" r:id="rId4"/>
    <p:sldLayoutId id="2147483953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10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11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B3DEB1-7EBD-41E7-8CD2-408332011F25}" type="datetimeFigureOut">
              <a:rPr lang="zh-CN" altLang="en-US" smtClean="0"/>
              <a:t>2024/4/19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352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forge.3gpp.org/rep/sa5/CHF" TargetMode="External"/><Relationship Id="rId5" Type="http://schemas.openxmlformats.org/officeDocument/2006/relationships/hyperlink" Target="https://forge.3gpp.org/rep/sa5/MnS" TargetMode="Externa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ftp://ftp.3gpp.org/information/WorkPlan" TargetMode="Externa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2551671"/>
            <a:ext cx="10363200" cy="14700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br>
              <a:rPr lang="en-GB" sz="4800" dirty="0"/>
            </a:br>
            <a:r>
              <a:rPr lang="en-GB" altLang="zh-CN" sz="4800" b="1" dirty="0"/>
              <a:t>Exec Report SA5#154</a:t>
            </a:r>
            <a:br>
              <a:rPr lang="en-GB" sz="4800" b="1" i="1" dirty="0"/>
            </a:br>
            <a:r>
              <a:rPr lang="en-GB" sz="4800" dirty="0">
                <a:latin typeface="Arial" pitchFamily="34" charset="0"/>
              </a:rPr>
              <a:t> </a:t>
            </a:r>
            <a:r>
              <a:rPr lang="en-GB" altLang="zh-CN" sz="3200" b="1" dirty="0"/>
              <a:t>Charging Management (CH)</a:t>
            </a: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19300" y="4328507"/>
            <a:ext cx="89535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Gerald G</a:t>
            </a:r>
            <a:r>
              <a:rPr lang="en-US" sz="2400" dirty="0">
                <a:latin typeface="Arial" charset="0"/>
              </a:rPr>
              <a:t>ö</a:t>
            </a:r>
            <a:r>
              <a:rPr lang="en-GB" altLang="zh-CN" sz="2400" dirty="0">
                <a:latin typeface="Arial" charset="0"/>
              </a:rPr>
              <a:t>rmer,</a:t>
            </a:r>
            <a:r>
              <a:rPr lang="de-DE" altLang="de-DE" sz="2400" dirty="0">
                <a:latin typeface="Arial" charset="0"/>
              </a:rPr>
              <a:t> SA5 Charging Chair, MATRIXX Software</a:t>
            </a:r>
            <a:endParaRPr lang="en-GB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847849" y="541566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Exception requests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7692101"/>
              </p:ext>
            </p:extLst>
          </p:nvPr>
        </p:nvGraphicFramePr>
        <p:xfrm>
          <a:off x="1115876" y="1478555"/>
          <a:ext cx="10184439" cy="991501"/>
        </p:xfrm>
        <a:graphic>
          <a:graphicData uri="http://schemas.openxmlformats.org/drawingml/2006/table">
            <a:tbl>
              <a:tblPr/>
              <a:tblGrid>
                <a:gridCol w="1483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00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52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algn="ctr" defTabSz="1219170" rtl="0" eaLnBrk="1" fontAlgn="t" latinLnBrk="0" hangingPunct="1">
                        <a:spcAft>
                          <a:spcPts val="900"/>
                        </a:spcAft>
                      </a:pP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98486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560390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654058-D101-E3E4-ECEC-0CFA03A339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45A288E8-7E91-72C7-907E-8B2047C91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/>
              <a:t>Rel-19 New WID on CHF Segmentation </a:t>
            </a:r>
            <a:br>
              <a:rPr lang="en-GB" altLang="en-US" sz="3200" b="1" dirty="0"/>
            </a:br>
            <a:r>
              <a:rPr lang="en-US" altLang="en-US" sz="3200" b="1" dirty="0">
                <a:highlight>
                  <a:srgbClr val="FFFF00"/>
                </a:highlight>
              </a:rPr>
              <a:t>(preliminary work before SA approval)</a:t>
            </a: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AFBED44-BD2F-D298-D8FA-F28BA6861C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4236793"/>
              </p:ext>
            </p:extLst>
          </p:nvPr>
        </p:nvGraphicFramePr>
        <p:xfrm>
          <a:off x="595842" y="1308101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10400xx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CHF Segmentation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CHFSeg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03/03/2025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909304EB-6C37-C5C8-CB45-4B43B813D48B}"/>
              </a:ext>
            </a:extLst>
          </p:cNvPr>
          <p:cNvSpPr txBox="1">
            <a:spLocks/>
          </p:cNvSpPr>
          <p:nvPr/>
        </p:nvSpPr>
        <p:spPr>
          <a:xfrm>
            <a:off x="595842" y="2763520"/>
            <a:ext cx="10925672" cy="358349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SA#103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New WID for approval</a:t>
            </a:r>
            <a:endParaRPr lang="de-DE" altLang="de-DE" sz="20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none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1169968834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499C1-5231-8092-BED3-EDACAEA08B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0BBDA460-B6CA-63BA-5979-4388AAC0C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/>
              <a:t>Rel-19 New WID on Charging Aspects of Ranging and Sidelink Positioning</a:t>
            </a:r>
            <a:br>
              <a:rPr lang="en-GB" altLang="en-US" sz="3200" b="1" dirty="0"/>
            </a:br>
            <a:r>
              <a:rPr lang="en-US" altLang="en-US" sz="3200" b="1" dirty="0">
                <a:highlight>
                  <a:srgbClr val="FFFF00"/>
                </a:highlight>
              </a:rPr>
              <a:t>(preliminary work before SA approval)</a:t>
            </a: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54C01C6-244A-1C4C-B406-732A535A26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447472"/>
              </p:ext>
            </p:extLst>
          </p:nvPr>
        </p:nvGraphicFramePr>
        <p:xfrm>
          <a:off x="595842" y="1592076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10400xx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Charging Aspects of Ranging and Sidelink Positioning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Ranging_SL_CH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11/03/2025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71DEF8C1-49A7-C080-2F55-70E1D3D32BC8}"/>
              </a:ext>
            </a:extLst>
          </p:cNvPr>
          <p:cNvSpPr txBox="1">
            <a:spLocks/>
          </p:cNvSpPr>
          <p:nvPr/>
        </p:nvSpPr>
        <p:spPr>
          <a:xfrm>
            <a:off x="595842" y="2763520"/>
            <a:ext cx="10925672" cy="358349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SA#103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New WID for approval</a:t>
            </a:r>
            <a:endParaRPr lang="de-DE" altLang="de-DE" sz="20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none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2311095656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667512" y="119287"/>
            <a:ext cx="9102725" cy="1143000"/>
          </a:xfrm>
        </p:spPr>
        <p:txBody>
          <a:bodyPr/>
          <a:lstStyle/>
          <a:p>
            <a:r>
              <a:rPr lang="en-GB" altLang="en-US" sz="3200" b="1" dirty="0"/>
              <a:t>Rel-19 Study (FS_5GSAT_CH_Ph3)</a:t>
            </a:r>
            <a:br>
              <a:rPr lang="en-GB" altLang="en-US" sz="3200" b="1" dirty="0">
                <a:solidFill>
                  <a:srgbClr val="72AF2F"/>
                </a:solidFill>
              </a:rPr>
            </a:br>
            <a:r>
              <a:rPr lang="en-US" altLang="en-US" sz="3200" b="1" dirty="0">
                <a:highlight>
                  <a:srgbClr val="FFFF00"/>
                </a:highlight>
              </a:rPr>
              <a:t>(preliminary work before SA approval)</a:t>
            </a:r>
            <a:endParaRPr lang="en-GB" altLang="en-US" sz="3200" b="1" dirty="0">
              <a:solidFill>
                <a:srgbClr val="72AF2F"/>
              </a:solidFill>
            </a:endParaRP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ED0A93DD-D6AD-C454-DD99-B523313C80E1}"/>
              </a:ext>
            </a:extLst>
          </p:cNvPr>
          <p:cNvSpPr txBox="1">
            <a:spLocks/>
          </p:cNvSpPr>
          <p:nvPr/>
        </p:nvSpPr>
        <p:spPr>
          <a:xfrm>
            <a:off x="494242" y="2682240"/>
            <a:ext cx="10925672" cy="358349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SA#103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New SID for approval</a:t>
            </a:r>
            <a:endParaRPr lang="de-DE" altLang="de-DE" sz="20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none</a:t>
            </a:r>
            <a:endParaRPr lang="en-US" sz="140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49921A0-9799-C64B-0CFE-EB571B584B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4442795"/>
              </p:ext>
            </p:extLst>
          </p:nvPr>
        </p:nvGraphicFramePr>
        <p:xfrm>
          <a:off x="667512" y="1480176"/>
          <a:ext cx="11000316" cy="56267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687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10400xx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Study on charging aspects of satellite access Phase 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FS_5GSAT_Ph3_CH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11/12/2024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6586829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06C3E5-AD46-3B08-3321-EC284F1B2A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32B371-BA85-103E-885D-C734A7AE6C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7512" y="119287"/>
            <a:ext cx="9102725" cy="1143000"/>
          </a:xfrm>
        </p:spPr>
        <p:txBody>
          <a:bodyPr/>
          <a:lstStyle/>
          <a:p>
            <a:r>
              <a:rPr lang="en-GB" altLang="en-US" sz="3200" b="1" dirty="0"/>
              <a:t>Rel-19 Study (FS_CAPIF_CH)</a:t>
            </a:r>
            <a:br>
              <a:rPr lang="en-GB" altLang="en-US" sz="3200" b="1" dirty="0">
                <a:solidFill>
                  <a:srgbClr val="72AF2F"/>
                </a:solidFill>
              </a:rPr>
            </a:br>
            <a:r>
              <a:rPr lang="en-US" altLang="en-US" sz="3200" b="1" dirty="0">
                <a:highlight>
                  <a:srgbClr val="FFFF00"/>
                </a:highlight>
              </a:rPr>
              <a:t>(preliminary work before SA approval)</a:t>
            </a:r>
            <a:endParaRPr lang="en-GB" altLang="en-US" sz="3200" b="1" dirty="0">
              <a:solidFill>
                <a:srgbClr val="72AF2F"/>
              </a:solidFill>
            </a:endParaRP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7907E6B0-024F-FAFB-C85A-877B9481F99D}"/>
              </a:ext>
            </a:extLst>
          </p:cNvPr>
          <p:cNvSpPr txBox="1">
            <a:spLocks/>
          </p:cNvSpPr>
          <p:nvPr/>
        </p:nvSpPr>
        <p:spPr>
          <a:xfrm>
            <a:off x="494242" y="2682240"/>
            <a:ext cx="10925672" cy="358349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SA#103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New SID for approval</a:t>
            </a:r>
            <a:endParaRPr lang="de-DE" altLang="de-DE" sz="20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none</a:t>
            </a:r>
            <a:endParaRPr lang="en-US" sz="140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58152B3-3102-F6BC-551D-E6060AAFB6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6337038"/>
              </p:ext>
            </p:extLst>
          </p:nvPr>
        </p:nvGraphicFramePr>
        <p:xfrm>
          <a:off x="667512" y="1480176"/>
          <a:ext cx="11000316" cy="56267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687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10400xx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SID on Charging Aspects of CAPIF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FS_CAPIF_CH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11/12/2024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6414278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4796C7-F6B4-F3C1-0A99-7FB4B76B43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60ABD79-CB08-95E9-CDBA-8DCF5E08F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7512" y="119287"/>
            <a:ext cx="9102725" cy="1143000"/>
          </a:xfrm>
        </p:spPr>
        <p:txBody>
          <a:bodyPr/>
          <a:lstStyle/>
          <a:p>
            <a:r>
              <a:rPr lang="en-GB" altLang="en-US" sz="3200" b="1" dirty="0"/>
              <a:t>Rel-19 Study (FS_NG_RTC_Ph2_CH)</a:t>
            </a:r>
            <a:br>
              <a:rPr lang="en-GB" altLang="en-US" sz="3200" b="1" dirty="0">
                <a:solidFill>
                  <a:srgbClr val="72AF2F"/>
                </a:solidFill>
              </a:rPr>
            </a:br>
            <a:r>
              <a:rPr lang="en-US" altLang="en-US" sz="3200" b="1" dirty="0">
                <a:highlight>
                  <a:srgbClr val="FFFF00"/>
                </a:highlight>
              </a:rPr>
              <a:t>(preliminary work before SA approval)</a:t>
            </a:r>
            <a:endParaRPr lang="en-GB" altLang="en-US" sz="3200" b="1" dirty="0">
              <a:solidFill>
                <a:srgbClr val="72AF2F"/>
              </a:solidFill>
            </a:endParaRP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C7D1C32B-7B45-C7BA-D66C-AC482CA728E3}"/>
              </a:ext>
            </a:extLst>
          </p:cNvPr>
          <p:cNvSpPr txBox="1">
            <a:spLocks/>
          </p:cNvSpPr>
          <p:nvPr/>
        </p:nvSpPr>
        <p:spPr>
          <a:xfrm>
            <a:off x="494242" y="2682240"/>
            <a:ext cx="10925672" cy="358349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SA#103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New SID for approval</a:t>
            </a:r>
            <a:endParaRPr lang="de-DE" altLang="de-DE" sz="20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none</a:t>
            </a:r>
            <a:endParaRPr lang="en-US" sz="140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4A96432-C8BD-5376-5218-F3DE23A53E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6304812"/>
              </p:ext>
            </p:extLst>
          </p:nvPr>
        </p:nvGraphicFramePr>
        <p:xfrm>
          <a:off x="667512" y="1480176"/>
          <a:ext cx="11000316" cy="63283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26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10400xx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SID on Charging aspects of next generation real time communication services phase 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FS_NG_RTC_Ph2_CH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11/12/2024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0458384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636523" y="670114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TSs &amp; TRs </a:t>
            </a: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to be sent to SA#104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4830180"/>
              </p:ext>
            </p:extLst>
          </p:nvPr>
        </p:nvGraphicFramePr>
        <p:xfrm>
          <a:off x="661595" y="2131921"/>
          <a:ext cx="10651674" cy="2391953"/>
        </p:xfrm>
        <a:graphic>
          <a:graphicData uri="http://schemas.openxmlformats.org/drawingml/2006/table">
            <a:tbl>
              <a:tblPr/>
              <a:tblGrid>
                <a:gridCol w="1281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99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1081">
                  <a:extLst>
                    <a:ext uri="{9D8B030D-6E8A-4147-A177-3AD203B41FA5}">
                      <a16:colId xmlns:a16="http://schemas.microsoft.com/office/drawing/2014/main" val="1307580657"/>
                    </a:ext>
                  </a:extLst>
                </a:gridCol>
              </a:tblGrid>
              <a:tr h="4631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For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4807358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5237182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kumimoji="0" lang="fr-FR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155142"/>
                  </a:ext>
                </a:extLst>
              </a:tr>
              <a:tr h="47042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kumimoji="0" lang="fr-FR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86975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6487926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9A4462-8410-4856-8E91-37BCEC64D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5670" y="591745"/>
            <a:ext cx="6507824" cy="1143000"/>
          </a:xfrm>
        </p:spPr>
        <p:txBody>
          <a:bodyPr/>
          <a:lstStyle/>
          <a:p>
            <a:r>
              <a:rPr lang="en-US" sz="4000" dirty="0">
                <a:ea typeface="+mn-ea"/>
                <a:cs typeface="Arial" panose="020B0604020202020204" pitchFamily="34" charset="0"/>
              </a:rPr>
              <a:t>Charging CRs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6A0F4C-1F3F-4B7E-AB9C-EEE50D4A05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9417" y="2035777"/>
            <a:ext cx="4317321" cy="4131326"/>
          </a:xfrm>
        </p:spPr>
        <p:txBody>
          <a:bodyPr/>
          <a:lstStyle/>
          <a:p>
            <a:r>
              <a:rPr lang="en-US" sz="2800" dirty="0"/>
              <a:t>TEI16</a:t>
            </a:r>
          </a:p>
          <a:p>
            <a:r>
              <a:rPr lang="en-US" sz="2800" dirty="0"/>
              <a:t>TEI17</a:t>
            </a:r>
          </a:p>
          <a:p>
            <a:r>
              <a:rPr lang="en-US" sz="2800" dirty="0"/>
              <a:t>TEI18</a:t>
            </a:r>
          </a:p>
          <a:p>
            <a:r>
              <a:rPr lang="en-US" sz="2800" dirty="0"/>
              <a:t>5MBS_CH</a:t>
            </a:r>
          </a:p>
          <a:p>
            <a:r>
              <a:rPr lang="en-GB" sz="2800" dirty="0"/>
              <a:t>CHRACHF</a:t>
            </a:r>
          </a:p>
          <a:p>
            <a:r>
              <a:rPr lang="en-GB" sz="2800" dirty="0"/>
              <a:t>eNS_Ph3_CH</a:t>
            </a:r>
          </a:p>
          <a:p>
            <a:r>
              <a:rPr lang="en-GB" sz="2800" dirty="0"/>
              <a:t>NETSLICE_CH_Ph2</a:t>
            </a:r>
          </a:p>
          <a:p>
            <a:r>
              <a:rPr lang="en-GB" sz="2800" dirty="0"/>
              <a:t>NSSAA_CH</a:t>
            </a:r>
            <a:endParaRPr lang="en-US" sz="2800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A46CFE83-D370-866C-3CC2-DF483D3ACB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519803"/>
              </p:ext>
            </p:extLst>
          </p:nvPr>
        </p:nvGraphicFramePr>
        <p:xfrm>
          <a:off x="6096000" y="2262506"/>
          <a:ext cx="4185920" cy="3531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showAsIcon="1" r:id="rId2" imgW="914400" imgH="771822" progId="Word.Document.8">
                  <p:embed/>
                </p:oleObj>
              </mc:Choice>
              <mc:Fallback>
                <p:oleObj name="Document" showAsIcon="1" r:id="rId2" imgW="914400" imgH="771822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096000" y="2262506"/>
                        <a:ext cx="4185920" cy="35318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2765894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60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5369" y="582325"/>
            <a:ext cx="10363200" cy="1470025"/>
          </a:xfrm>
        </p:spPr>
        <p:txBody>
          <a:bodyPr/>
          <a:lstStyle/>
          <a:p>
            <a:r>
              <a:rPr lang="en-GB" altLang="zh-CN" sz="4400" dirty="0"/>
              <a:t>Administrative aspects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2092960" y="2238665"/>
            <a:ext cx="10099040" cy="3743065"/>
          </a:xfrm>
        </p:spPr>
        <p:txBody>
          <a:bodyPr/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800" dirty="0"/>
              <a:t>Charging Work progress on Rel-19 (see S5-241824)</a:t>
            </a:r>
          </a:p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US" sz="2000" dirty="0"/>
              <a:t>Observations: </a:t>
            </a:r>
          </a:p>
          <a:p>
            <a:pPr marL="1562070" lvl="2" indent="-342900" algn="l">
              <a:buFont typeface="Wingdings" panose="05000000000000000000" pitchFamily="2" charset="2"/>
              <a:buChar char="Ø"/>
            </a:pPr>
            <a:r>
              <a:rPr lang="en-GB" sz="1800" dirty="0"/>
              <a:t>Preliminary work on SA5 charging studies based on unstable SA2 studies is risky </a:t>
            </a:r>
            <a:br>
              <a:rPr lang="en-GB" sz="1800" dirty="0"/>
            </a:br>
            <a:r>
              <a:rPr lang="en-GB" sz="1800" dirty="0"/>
              <a:t>(SA2 has not reached stable status on Rel-19 services design)</a:t>
            </a:r>
          </a:p>
          <a:p>
            <a:pPr marL="1562070" lvl="2" indent="-342900" algn="l">
              <a:buFont typeface="Wingdings" panose="05000000000000000000" pitchFamily="2" charset="2"/>
              <a:buChar char="Ø"/>
            </a:pPr>
            <a:r>
              <a:rPr lang="en-GB" sz="1800" dirty="0"/>
              <a:t>It is not clear that SA2 studies will result in services/architectures to enable SA5 charging to match SA1 Charging requirements </a:t>
            </a:r>
          </a:p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2000" dirty="0"/>
              <a:t>2 WIDs and 3 SIDs agreed</a:t>
            </a:r>
          </a:p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2000" dirty="0"/>
              <a:t>Preliminary work on SIDs before SA#104 approval will be proceeded under Discussion papers.</a:t>
            </a:r>
            <a:endParaRPr lang="en-US" sz="800" dirty="0">
              <a:highlight>
                <a:srgbClr val="FFFF00"/>
              </a:highlight>
            </a:endParaRP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800" dirty="0"/>
              <a:t>SA5 CH endorsed the SA5 CH Agenda and Time Plan (Slide 3)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800" dirty="0"/>
              <a:t>SA5 CH action request to SA5 on Forge for Rel-19 (Slide 4)</a:t>
            </a:r>
          </a:p>
        </p:txBody>
      </p:sp>
    </p:spTree>
    <p:extLst>
      <p:ext uri="{BB962C8B-B14F-4D97-AF65-F5344CB8AC3E}">
        <p14:creationId xmlns:p14="http://schemas.microsoft.com/office/powerpoint/2010/main" val="352477064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8027B-2AF4-7F7C-CB3A-EAB760320C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980D3C1-F7BE-9056-4E0B-69410678CC9B}"/>
              </a:ext>
            </a:extLst>
          </p:cNvPr>
          <p:cNvSpPr txBox="1">
            <a:spLocks/>
          </p:cNvSpPr>
          <p:nvPr/>
        </p:nvSpPr>
        <p:spPr bwMode="auto">
          <a:xfrm>
            <a:off x="629920" y="260480"/>
            <a:ext cx="8585200" cy="1003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zh-CN" sz="4400" kern="0" dirty="0"/>
              <a:t>SA5#155 CH Agenda and Time Plan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6EB13BA-2CA2-D341-58DC-484EABD2EBBE}"/>
              </a:ext>
            </a:extLst>
          </p:cNvPr>
          <p:cNvSpPr txBox="1">
            <a:spLocks/>
          </p:cNvSpPr>
          <p:nvPr/>
        </p:nvSpPr>
        <p:spPr bwMode="auto">
          <a:xfrm>
            <a:off x="523240" y="1391920"/>
            <a:ext cx="11145520" cy="468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360680" indent="0">
              <a:spcAft>
                <a:spcPts val="900"/>
              </a:spcAft>
              <a:buNone/>
            </a:pPr>
            <a:r>
              <a:rPr lang="en-US" sz="2400" dirty="0"/>
              <a:t>SA5 CH agreed to go with a simple structure on the CH Agenda and Time Plan</a:t>
            </a:r>
            <a:endParaRPr lang="en-GB" sz="1600" b="1" kern="0" dirty="0">
              <a:solidFill>
                <a:srgbClr val="4472C4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805180" indent="-444500">
              <a:spcAft>
                <a:spcPts val="900"/>
              </a:spcAft>
            </a:pPr>
            <a:r>
              <a:rPr lang="en-GB" sz="1600" b="1" kern="0" dirty="0">
                <a:solidFill>
                  <a:srgbClr val="4472C4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7		Charging </a:t>
            </a:r>
            <a:endParaRPr lang="en-DE" sz="16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805180" indent="-444500">
              <a:spcAft>
                <a:spcPts val="900"/>
              </a:spcAft>
            </a:pPr>
            <a:r>
              <a:rPr lang="en-GB" sz="1600" b="1" kern="0" dirty="0">
                <a:solidFill>
                  <a:srgbClr val="4472C4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7.1	Charging Plenary</a:t>
            </a:r>
            <a:endParaRPr lang="en-DE" sz="16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805180" indent="-444500">
              <a:spcAft>
                <a:spcPts val="900"/>
              </a:spcAft>
            </a:pPr>
            <a:r>
              <a:rPr lang="en-GB" sz="1600" b="1" kern="0" dirty="0">
                <a:solidFill>
                  <a:srgbClr val="4472C4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7.2	New Charging Study/Work Item proposals  </a:t>
            </a:r>
            <a:endParaRPr lang="en-DE" sz="16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805180" indent="-444500">
              <a:spcAft>
                <a:spcPts val="900"/>
              </a:spcAft>
            </a:pPr>
            <a:r>
              <a:rPr lang="en-GB" sz="1600" b="1" kern="0" dirty="0">
                <a:solidFill>
                  <a:srgbClr val="4472C4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7.3	Charging Maintenance and Rel-18</a:t>
            </a:r>
            <a:r>
              <a:rPr lang="en-GB" sz="1600" b="1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GB" sz="1600" b="1" kern="0" dirty="0">
                <a:solidFill>
                  <a:srgbClr val="4472C4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small Enhancements</a:t>
            </a:r>
            <a:r>
              <a:rPr lang="en-GB" sz="1600" b="1" kern="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endParaRPr lang="en-DE" sz="16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805180" indent="-444500">
              <a:spcAft>
                <a:spcPts val="900"/>
              </a:spcAft>
            </a:pPr>
            <a:r>
              <a:rPr lang="en-GB" sz="1600" b="1" kern="0" dirty="0">
                <a:solidFill>
                  <a:srgbClr val="4472C4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7.4	Rel-19 Charging </a:t>
            </a:r>
            <a:r>
              <a:rPr lang="en-GB" sz="16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(preliminary work before SA#104 approval)</a:t>
            </a:r>
            <a:endParaRPr lang="en-DE" sz="1600" kern="0" dirty="0">
              <a:solidFill>
                <a:srgbClr val="FF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165860" indent="-444500">
              <a:spcAft>
                <a:spcPts val="900"/>
              </a:spcAft>
            </a:pPr>
            <a:r>
              <a:rPr lang="en-GB" sz="1200" b="1" kern="0" dirty="0">
                <a:solidFill>
                  <a:srgbClr val="4472C4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7.4.1</a:t>
            </a:r>
            <a:r>
              <a:rPr lang="en-GB" sz="1200" b="1" kern="0" dirty="0">
                <a:latin typeface="Times New Roman" panose="02020603050405020304" pitchFamily="18" charset="0"/>
                <a:ea typeface="DengXian" panose="02010600030101010101" pitchFamily="2" charset="-122"/>
              </a:rPr>
              <a:t>	</a:t>
            </a:r>
            <a:r>
              <a:rPr lang="en-GB" sz="1200" b="1" kern="0" dirty="0">
                <a:solidFill>
                  <a:srgbClr val="4472C4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New WID on CHF Segmentation</a:t>
            </a:r>
          </a:p>
          <a:p>
            <a:pPr marL="1165860" indent="-444500">
              <a:spcAft>
                <a:spcPts val="900"/>
              </a:spcAft>
            </a:pPr>
            <a:r>
              <a:rPr lang="en-GB" sz="1200" b="1" kern="0" dirty="0">
                <a:solidFill>
                  <a:srgbClr val="4472C4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7.4.2	New WID on Charging Aspects of Ranging and Sidelink Positioning</a:t>
            </a:r>
            <a:endParaRPr lang="en-DE" sz="1200" b="1" kern="0" dirty="0">
              <a:solidFill>
                <a:srgbClr val="4472C4"/>
              </a:solidFill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805180" indent="-444500">
              <a:spcAft>
                <a:spcPts val="900"/>
              </a:spcAft>
            </a:pPr>
            <a:r>
              <a:rPr lang="en-GB" sz="1600" b="1" kern="0" dirty="0">
                <a:solidFill>
                  <a:srgbClr val="4472C4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7.5	Charging studies</a:t>
            </a:r>
            <a:endParaRPr lang="en-DE" sz="16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165860" indent="-444500">
              <a:spcAft>
                <a:spcPts val="900"/>
              </a:spcAft>
            </a:pPr>
            <a:r>
              <a:rPr lang="en-GB" sz="1200" b="1" kern="0" dirty="0">
                <a:solidFill>
                  <a:srgbClr val="4472C4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7.5.1	New Study on charging aspects of satellite access Phase 3</a:t>
            </a:r>
          </a:p>
          <a:p>
            <a:pPr marL="1165860" indent="-444500">
              <a:spcAft>
                <a:spcPts val="900"/>
              </a:spcAft>
            </a:pPr>
            <a:r>
              <a:rPr lang="en-GB" sz="1200" b="1" kern="0" dirty="0">
                <a:solidFill>
                  <a:srgbClr val="4472C4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7.5.2	New SID on Charging Aspects of CAPIF</a:t>
            </a:r>
          </a:p>
          <a:p>
            <a:pPr marL="1165860" indent="-444500">
              <a:spcAft>
                <a:spcPts val="900"/>
              </a:spcAft>
            </a:pPr>
            <a:r>
              <a:rPr lang="en-GB" sz="1200" b="1" kern="0" dirty="0">
                <a:solidFill>
                  <a:srgbClr val="4472C4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7.5.3	New SID on Charging aspects of next generation real time communication services phase 2</a:t>
            </a:r>
          </a:p>
        </p:txBody>
      </p:sp>
    </p:spTree>
    <p:extLst>
      <p:ext uri="{BB962C8B-B14F-4D97-AF65-F5344CB8AC3E}">
        <p14:creationId xmlns:p14="http://schemas.microsoft.com/office/powerpoint/2010/main" val="40600187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1F3BC9-E13A-C486-4EBC-C848A05C61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7CE691A-BC55-FA04-37BD-189E30E96B79}"/>
              </a:ext>
            </a:extLst>
          </p:cNvPr>
          <p:cNvSpPr txBox="1">
            <a:spLocks/>
          </p:cNvSpPr>
          <p:nvPr/>
        </p:nvSpPr>
        <p:spPr bwMode="auto">
          <a:xfrm>
            <a:off x="629920" y="260480"/>
            <a:ext cx="8585200" cy="1003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zh-CN" sz="4400" dirty="0"/>
              <a:t>SA5 Forge project structure</a:t>
            </a:r>
            <a:endParaRPr lang="en-GB" altLang="zh-CN" sz="4400" kern="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624BD58-506C-556A-E0F9-8308782DDDD2}"/>
              </a:ext>
            </a:extLst>
          </p:cNvPr>
          <p:cNvSpPr txBox="1">
            <a:spLocks/>
          </p:cNvSpPr>
          <p:nvPr/>
        </p:nvSpPr>
        <p:spPr bwMode="auto">
          <a:xfrm>
            <a:off x="284480" y="1178560"/>
            <a:ext cx="11653519" cy="510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571485" indent="-342900">
              <a:buFont typeface="Wingdings" panose="05000000000000000000" pitchFamily="2" charset="2"/>
              <a:buChar char="Ø"/>
            </a:pPr>
            <a:r>
              <a:rPr lang="en-US" sz="2500" b="1" dirty="0">
                <a:solidFill>
                  <a:srgbClr val="FF0000"/>
                </a:solidFill>
              </a:rPr>
              <a:t>Requests from SA5 Charging</a:t>
            </a:r>
          </a:p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2000" dirty="0"/>
              <a:t>Creation of a new sub-project for </a:t>
            </a:r>
            <a:r>
              <a:rPr lang="en-GB" sz="2000" b="1" dirty="0"/>
              <a:t>Charging APIs </a:t>
            </a:r>
            <a:r>
              <a:rPr lang="en-GB" sz="2000" dirty="0"/>
              <a:t>(2 </a:t>
            </a:r>
            <a:r>
              <a:rPr lang="en-GB" sz="2000" dirty="0" err="1"/>
              <a:t>yaml</a:t>
            </a:r>
            <a:r>
              <a:rPr lang="en-GB" sz="2000" dirty="0"/>
              <a:t>, 15 </a:t>
            </a:r>
            <a:r>
              <a:rPr lang="en-GB" sz="2000" dirty="0" err="1"/>
              <a:t>DataTypes</a:t>
            </a:r>
            <a:r>
              <a:rPr lang="en-GB" sz="2000" dirty="0"/>
              <a:t>)</a:t>
            </a:r>
          </a:p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2000" dirty="0"/>
              <a:t>Official announcement by SA5 Chair to CT on the Forge project changes by SA5 CH</a:t>
            </a:r>
          </a:p>
          <a:p>
            <a:pPr marL="609585" lvl="1" indent="0" algn="l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>
                <a:solidFill>
                  <a:srgbClr val="333238"/>
                </a:solidFill>
                <a:latin typeface="Segoe UI" panose="020B0502040204020203" pitchFamily="34" charset="0"/>
                <a:ea typeface="Calibri" panose="020F0502020204030204" pitchFamily="34" charset="0"/>
              </a:rPr>
              <a:t>SA5 Charging is proposing the following Forge project structure under </a:t>
            </a:r>
            <a:r>
              <a:rPr lang="en-GB" sz="1800" u="none" strike="noStrike" dirty="0">
                <a:solidFill>
                  <a:srgbClr val="4472C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5"/>
              </a:rPr>
              <a:t>https://forge.3gpp.org/rep/sa5</a:t>
            </a:r>
            <a:endParaRPr lang="en-US" sz="1400" b="1" dirty="0">
              <a:solidFill>
                <a:srgbClr val="333238"/>
              </a:solidFill>
              <a:effectLst/>
              <a:latin typeface="Segoe UI" panose="020B0502040204020203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2800" b="1" dirty="0">
                <a:solidFill>
                  <a:srgbClr val="333238"/>
                </a:solidFill>
                <a:effectLst/>
                <a:latin typeface="Segoe UI" panose="020B0502040204020203" pitchFamily="34" charset="0"/>
                <a:ea typeface="Calibri" panose="020F0502020204030204" pitchFamily="34" charset="0"/>
              </a:rPr>
              <a:t>	SA5 – Management &amp; Orchestration and Charging</a:t>
            </a:r>
            <a:endParaRPr lang="en-DE" sz="2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         		</a:t>
            </a:r>
            <a:r>
              <a:rPr lang="en-US" sz="2400" b="1" u="sng" dirty="0">
                <a:solidFill>
                  <a:srgbClr val="1F75CB"/>
                </a:solidFill>
                <a:effectLst/>
                <a:latin typeface="Segoe UI" panose="020B0502040204020203" pitchFamily="34" charset="0"/>
                <a:ea typeface="Calibri" panose="020F0502020204030204" pitchFamily="34" charset="0"/>
                <a:hlinkClick r:id="rId5"/>
              </a:rPr>
              <a:t>Management and Orchestration APIs</a:t>
            </a:r>
            <a:endParaRPr lang="en-DE" sz="2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              		 </a:t>
            </a:r>
            <a:r>
              <a:rPr lang="en-GB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OpenAPI</a:t>
            </a:r>
            <a:endParaRPr lang="en-DE" sz="2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en-GB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              		 </a:t>
            </a:r>
            <a:r>
              <a:rPr lang="en-GB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Xsd</a:t>
            </a:r>
            <a:br>
              <a:rPr lang="en-GB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en-GB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               	yang-models</a:t>
            </a:r>
            <a:endParaRPr lang="en-DE" sz="2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         		</a:t>
            </a:r>
            <a:r>
              <a:rPr lang="en-GB" sz="2400" b="1" u="sng" dirty="0">
                <a:solidFill>
                  <a:srgbClr val="1F75CB"/>
                </a:solidFill>
                <a:effectLst/>
                <a:latin typeface="Segoe UI" panose="020B0502040204020203" pitchFamily="34" charset="0"/>
                <a:ea typeface="Calibri" panose="020F0502020204030204" pitchFamily="34" charset="0"/>
                <a:hlinkClick r:id="rId6"/>
              </a:rPr>
              <a:t>Charging</a:t>
            </a:r>
            <a:r>
              <a:rPr lang="en-US" sz="2400" b="1" u="sng" dirty="0">
                <a:solidFill>
                  <a:srgbClr val="1F75CB"/>
                </a:solidFill>
                <a:effectLst/>
                <a:latin typeface="Segoe UI" panose="020B0502040204020203" pitchFamily="34" charset="0"/>
                <a:ea typeface="Calibri" panose="020F0502020204030204" pitchFamily="34" charset="0"/>
                <a:hlinkClick r:id="rId6"/>
              </a:rPr>
              <a:t> APIs</a:t>
            </a:r>
            <a:endParaRPr lang="en-DE" sz="2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               	</a:t>
            </a:r>
            <a:r>
              <a:rPr lang="en-GB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OpenAPI</a:t>
            </a:r>
            <a:endParaRPr lang="en-DE" sz="2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en-GB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               	ASN1</a:t>
            </a:r>
            <a:endParaRPr lang="en-DE" sz="2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1165860" indent="-444500">
              <a:spcAft>
                <a:spcPts val="900"/>
              </a:spcAft>
            </a:pPr>
            <a:endParaRPr lang="en-DE" sz="1800" kern="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91973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067" y="410966"/>
            <a:ext cx="8973312" cy="768101"/>
          </a:xfrm>
        </p:spPr>
        <p:txBody>
          <a:bodyPr/>
          <a:lstStyle/>
          <a:p>
            <a:r>
              <a:rPr lang="sv-SE" dirty="0"/>
              <a:t>Incoming LSs</a:t>
            </a:r>
          </a:p>
        </p:txBody>
      </p:sp>
      <p:graphicFrame>
        <p:nvGraphicFramePr>
          <p:cNvPr id="6" name="Table Placeholder 4">
            <a:extLst>
              <a:ext uri="{FF2B5EF4-FFF2-40B4-BE49-F238E27FC236}">
                <a16:creationId xmlns:a16="http://schemas.microsoft.com/office/drawing/2014/main" id="{81E1A320-EF42-4A25-A368-F111EC773BB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4337433"/>
              </p:ext>
            </p:extLst>
          </p:nvPr>
        </p:nvGraphicFramePr>
        <p:xfrm>
          <a:off x="702067" y="1939341"/>
          <a:ext cx="10950002" cy="18931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9969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052411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351622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10343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405438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In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8501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S5-241342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 to 3GPP_Correlation information for API volume based charging (SA5#153)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GSMA OPAG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replied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S5-241836</a:t>
                      </a:r>
                      <a:endParaRPr kumimoji="0" lang="sv-S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2203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LSs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653538338"/>
              </p:ext>
            </p:extLst>
          </p:nvPr>
        </p:nvGraphicFramePr>
        <p:xfrm>
          <a:off x="685800" y="2089763"/>
          <a:ext cx="10763250" cy="24301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0125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951393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36518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94724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380490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4357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5877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S5-241836</a:t>
                      </a:r>
                      <a:endParaRPr kumimoji="0" lang="sv-S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 on 3GPP Reservation of Edge Resources and Correlation information for API volume based charging</a:t>
                      </a: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GSMA OPAG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GSMA OPG,</a:t>
                      </a:r>
                      <a:br>
                        <a:rPr lang="nb-NO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</a:br>
                      <a:r>
                        <a:rPr lang="nb-NO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3GPP SA, 3GPP SA2, 3GPP SA6 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S5-241341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S5-241342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730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8C1BF-313B-4838-85C8-7573D7717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001" y="2454388"/>
            <a:ext cx="9102725" cy="1143000"/>
          </a:xfrm>
        </p:spPr>
        <p:txBody>
          <a:bodyPr/>
          <a:lstStyle/>
          <a:p>
            <a:r>
              <a:rPr lang="sv-SE" dirty="0"/>
              <a:t>Charging (CH) WIs/SIs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506241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457201" y="541565"/>
            <a:ext cx="8753474" cy="88083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Charging SIDs/WIDs</a:t>
            </a:r>
          </a:p>
        </p:txBody>
      </p:sp>
      <p:graphicFrame>
        <p:nvGraphicFramePr>
          <p:cNvPr id="8" name="Group 76">
            <a:extLst>
              <a:ext uri="{FF2B5EF4-FFF2-40B4-BE49-F238E27FC236}">
                <a16:creationId xmlns:a16="http://schemas.microsoft.com/office/drawing/2014/main" id="{9969EA0D-50CF-4183-B85E-7E445686F9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89365540"/>
              </p:ext>
            </p:extLst>
          </p:nvPr>
        </p:nvGraphicFramePr>
        <p:xfrm>
          <a:off x="815340" y="1869401"/>
          <a:ext cx="10858502" cy="3154414"/>
        </p:xfrm>
        <a:graphic>
          <a:graphicData uri="http://schemas.openxmlformats.org/drawingml/2006/table">
            <a:tbl>
              <a:tblPr/>
              <a:tblGrid>
                <a:gridCol w="1369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31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57452">
                  <a:extLst>
                    <a:ext uri="{9D8B030D-6E8A-4147-A177-3AD203B41FA5}">
                      <a16:colId xmlns:a16="http://schemas.microsoft.com/office/drawing/2014/main" val="1853449902"/>
                    </a:ext>
                  </a:extLst>
                </a:gridCol>
              </a:tblGrid>
              <a:tr h="5548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GB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S5-241830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kumimoji="0" lang="en-GB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Study on charging aspects of satellite access Phase 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GB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CATT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1712055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S5-241832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kumimoji="0" lang="en-GB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SID on Charging Aspects of CAPIF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GB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Nokia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0637075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S5-241835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kumimoji="0" lang="en-GB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SID on Charging aspects of next generation real time communication services phase 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GB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China Mobile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7804648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GB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S5-241826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kumimoji="0" lang="en-GB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WID on CHF Segmentation</a:t>
                      </a:r>
                      <a:endParaRPr kumimoji="0" lang="en-DE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Nokia</a:t>
                      </a:r>
                      <a:endParaRPr kumimoji="0" lang="en-DE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8797889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S5-241827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kumimoji="0" lang="en-GB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 New WID on Charging Aspects of Ranging and Sidelink Positioning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GB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China Telecom Corporation Ltd.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13421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75073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227667" y="101600"/>
            <a:ext cx="9103784" cy="1143000"/>
          </a:xfrm>
        </p:spPr>
        <p:txBody>
          <a:bodyPr/>
          <a:lstStyle/>
          <a:p>
            <a:r>
              <a:rPr lang="en-GB" altLang="en-US" dirty="0"/>
              <a:t>SA5 progress – Summary</a:t>
            </a:r>
            <a:endParaRPr lang="en-US" alt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873019"/>
              </p:ext>
            </p:extLst>
          </p:nvPr>
        </p:nvGraphicFramePr>
        <p:xfrm>
          <a:off x="294640" y="1333798"/>
          <a:ext cx="11602721" cy="400333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70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98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35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92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7212">
                  <a:extLst>
                    <a:ext uri="{9D8B030D-6E8A-4147-A177-3AD203B41FA5}">
                      <a16:colId xmlns:a16="http://schemas.microsoft.com/office/drawing/2014/main" val="3182844481"/>
                    </a:ext>
                  </a:extLst>
                </a:gridCol>
                <a:gridCol w="57395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5149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107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800" dirty="0"/>
                        <a:t>(dd/mm/yyyy)</a:t>
                      </a:r>
                      <a:endParaRPr lang="en-GB" sz="14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8257"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Rel-19 Work Items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---</a:t>
                      </a:r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625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10400xx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WID on CHF Segmentation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CHFSeg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03/03/2025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0 %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992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10400xx</a:t>
                      </a: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New WID on Charging Aspects of Ranging and </a:t>
                      </a:r>
                      <a:r>
                        <a:rPr lang="en-GB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Ranging_SL_CH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03/03/2025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967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10400xx</a:t>
                      </a: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 Studies</a:t>
                      </a:r>
                      <a:endParaRPr lang="en-US" sz="12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892005409"/>
                  </a:ext>
                </a:extLst>
              </a:tr>
              <a:tr h="50783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10400xx</a:t>
                      </a: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Study on charging aspects of satellite access Phase 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FS_5GSAT_Ph3_CH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11/12/2024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0 %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0 %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480612945"/>
                  </a:ext>
                </a:extLst>
              </a:tr>
              <a:tr h="55880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10400xx</a:t>
                      </a: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SID on Charging Aspects of CAPIF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FS_CAPIF_CH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11/12/2024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0 %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0 %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957111263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10400xx</a:t>
                      </a: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SID on Charging aspects of next generation real time communication services phase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FS_NG_RTC_Ph2_CH</a:t>
                      </a:r>
                    </a:p>
                    <a:p>
                      <a:pPr marL="0" algn="ctr" defTabSz="914296" rtl="0" eaLnBrk="1" fontAlgn="t" latinLnBrk="0" hangingPunct="1"/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11/12/2024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0 %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0 %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73960833"/>
                  </a:ext>
                </a:extLst>
              </a:tr>
              <a:tr h="246970"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Rel-20 Studies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848435437"/>
                  </a:ext>
                </a:extLst>
              </a:tr>
            </a:tbl>
          </a:graphicData>
        </a:graphic>
      </p:graphicFrame>
      <p:sp>
        <p:nvSpPr>
          <p:cNvPr id="6259" name="TextBox 1"/>
          <p:cNvSpPr txBox="1">
            <a:spLocks noChangeArrowheads="1"/>
          </p:cNvSpPr>
          <p:nvPr/>
        </p:nvSpPr>
        <p:spPr bwMode="auto">
          <a:xfrm>
            <a:off x="404027" y="6159917"/>
            <a:ext cx="1111698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altLang="en-US" sz="1100" dirty="0"/>
              <a:t>For more information, see the full Work Plan at: </a:t>
            </a:r>
            <a:r>
              <a:rPr lang="en-GB" altLang="en-US" sz="1100" dirty="0">
                <a:hlinkClick r:id="rId2"/>
              </a:rPr>
              <a:t>ftp://ftp.3gpp.org/information/WorkPlan</a:t>
            </a:r>
            <a:endParaRPr lang="en-GB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59334623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85B6FD968AC4F8244C98DADFCDDF2" ma:contentTypeVersion="13" ma:contentTypeDescription="Create a new document." ma:contentTypeScope="" ma:versionID="82ad2bae7f0c06f2affd04e202398948">
  <xsd:schema xmlns:xsd="http://www.w3.org/2001/XMLSchema" xmlns:xs="http://www.w3.org/2001/XMLSchema" xmlns:p="http://schemas.microsoft.com/office/2006/metadata/properties" xmlns:ns3="71c5aaf6-e6ce-465b-b873-5148d2a4c105" xmlns:ns4="687e87d0-d0a8-4c48-8f94-14f0c67212c5" xmlns:ns5="b4d06219-a142-4c5f-be55-53f74cb980c7" targetNamespace="http://schemas.microsoft.com/office/2006/metadata/properties" ma:root="true" ma:fieldsID="f9959177c7080051a0232d0818074d39" ns3:_="" ns4:_="" ns5:_="">
    <xsd:import namespace="71c5aaf6-e6ce-465b-b873-5148d2a4c105"/>
    <xsd:import namespace="687e87d0-d0a8-4c48-8f94-14f0c67212c5"/>
    <xsd:import namespace="b4d06219-a142-4c5f-be55-53f74cb980c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e87d0-d0a8-4c48-8f94-14f0c67212c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internalName="MediaServiceAutoTags" ma:readOnly="true">
      <xsd:simpleType>
        <xsd:restriction base="dms:Text"/>
      </xsd:simpleType>
    </xsd:element>
    <xsd:element name="MediaServiceOCR" ma:index="1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d06219-a142-4c5f-be55-53f74cb980c7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13C568A-0C46-4592-BB68-CDB41342D77A}">
  <ds:schemaRefs>
    <ds:schemaRef ds:uri="http://purl.org/dc/dcmitype/"/>
    <ds:schemaRef ds:uri="http://www.w3.org/XML/1998/namespace"/>
    <ds:schemaRef ds:uri="b4d06219-a142-4c5f-be55-53f74cb980c7"/>
    <ds:schemaRef ds:uri="http://purl.org/dc/terms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687e87d0-d0a8-4c48-8f94-14f0c67212c5"/>
    <ds:schemaRef ds:uri="71c5aaf6-e6ce-465b-b873-5148d2a4c105"/>
  </ds:schemaRefs>
</ds:datastoreItem>
</file>

<file path=customXml/itemProps3.xml><?xml version="1.0" encoding="utf-8"?>
<ds:datastoreItem xmlns:ds="http://schemas.openxmlformats.org/officeDocument/2006/customXml" ds:itemID="{362C99FD-0342-4981-9E51-9B4B3D0AAD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687e87d0-d0a8-4c48-8f94-14f0c67212c5"/>
    <ds:schemaRef ds:uri="b4d06219-a142-4c5f-be55-53f74cb980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DB86EE5A-C607-470A-B2B8-6CB953A47714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C533F262-609D-4DE1-971D-E33E47E685D8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8755</TotalTime>
  <Words>1082</Words>
  <Application>Microsoft Office PowerPoint</Application>
  <PresentationFormat>Widescreen</PresentationFormat>
  <Paragraphs>292</Paragraphs>
  <Slides>18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Arial</vt:lpstr>
      <vt:lpstr>Calibri</vt:lpstr>
      <vt:lpstr>Calibri Light</vt:lpstr>
      <vt:lpstr>Segoe UI</vt:lpstr>
      <vt:lpstr>Times New Roman</vt:lpstr>
      <vt:lpstr>Wingdings</vt:lpstr>
      <vt:lpstr>Office Theme</vt:lpstr>
      <vt:lpstr>自定义设计方案</vt:lpstr>
      <vt:lpstr>Document</vt:lpstr>
      <vt:lpstr>    Exec Report SA5#154  Charging Management (CH)  </vt:lpstr>
      <vt:lpstr>Administrative aspects</vt:lpstr>
      <vt:lpstr>PowerPoint Presentation</vt:lpstr>
      <vt:lpstr>PowerPoint Presentation</vt:lpstr>
      <vt:lpstr>Incoming LSs</vt:lpstr>
      <vt:lpstr>Outgoing LSs</vt:lpstr>
      <vt:lpstr>Charging (CH) WIs/SIs</vt:lpstr>
      <vt:lpstr>PowerPoint Presentation</vt:lpstr>
      <vt:lpstr>SA5 progress – Summary</vt:lpstr>
      <vt:lpstr>PowerPoint Presentation</vt:lpstr>
      <vt:lpstr>Rel-19 New WID on CHF Segmentation  (preliminary work before SA approval)</vt:lpstr>
      <vt:lpstr>Rel-19 New WID on Charging Aspects of Ranging and Sidelink Positioning (preliminary work before SA approval)</vt:lpstr>
      <vt:lpstr>Rel-19 Study (FS_5GSAT_CH_Ph3) (preliminary work before SA approval)</vt:lpstr>
      <vt:lpstr>Rel-19 Study (FS_CAPIF_CH) (preliminary work before SA approval)</vt:lpstr>
      <vt:lpstr>Rel-19 Study (FS_NG_RTC_Ph2_CH) (preliminary work before SA approval)</vt:lpstr>
      <vt:lpstr>PowerPoint Presentation</vt:lpstr>
      <vt:lpstr>Charging CRs  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Gerald Goermer</cp:lastModifiedBy>
  <cp:revision>562</cp:revision>
  <dcterms:created xsi:type="dcterms:W3CDTF">2019-03-13T01:38:36Z</dcterms:created>
  <dcterms:modified xsi:type="dcterms:W3CDTF">2024-04-19T04:33:26Z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0x01010083185B6FD968AC4F8244C98DADFCDDF2</vt:lpwstr>
  </property>
  <property fmtid="{D5CDD505-2E9C-101B-9397-08002B2CF9AE}" pid="3" name="_2015_ms_pID_725343">
    <vt:lpwstr>(3)/upS5PqvUDxNtma0YdN1Fox7Xn/nfxuaa+w3rYYzf8kSp2ei/nt/92xNPSIHc1B+PDECOvh7
j8sXXkg7brBlCuV8Xn1grKTW5iBWIvnvHTaR7/lFCp2HPdL9+TIELnuZbakFXhnHokKoAY8R
1COIqWGYFY4Oj+H03ngfhGVT/jbJDFRrh1sN0O4G2zmlg4HqySiseYU/Br4US1MyTe27D/z7
zNhNo2u3i5JRaiFjGw</vt:lpwstr>
  </property>
  <property fmtid="{D5CDD505-2E9C-101B-9397-08002B2CF9AE}" pid="4" name="_2015_ms_pID_7253431">
    <vt:lpwstr>1m/N6mBBIl3e6HWOczWVxhvYeZMHI42Un1iqWxOhoClRqH9WsC3xZL
ypnVtu99CsEepB7quqB6twn6EutnzOSrQkrG4it9oRUwpMeVTgdx0s+/OhG14ghiDuY4WFDH
ZUbByvxp7743cCyYovqWQgcyYcm0Ww3P+jWXG3d/q+jZh+yJ1WY29eglMvAdOJ88AFRww4uw
dPxVZh4QeM/0/EtJSHh3AcogYWAiEApPsQAM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Yw==</vt:lpwstr>
  </property>
</Properties>
</file>